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744" r:id="rId1"/>
  </p:sldMasterIdLst>
  <p:notesMasterIdLst>
    <p:notesMasterId r:id="rId11"/>
  </p:notesMasterIdLst>
  <p:sldIdLst>
    <p:sldId id="256" r:id="rId2"/>
    <p:sldId id="257" r:id="rId3"/>
    <p:sldId id="258" r:id="rId4"/>
    <p:sldId id="259" r:id="rId5"/>
    <p:sldId id="261" r:id="rId6"/>
    <p:sldId id="262" r:id="rId7"/>
    <p:sldId id="264" r:id="rId8"/>
    <p:sldId id="266"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312" autoAdjust="0"/>
  </p:normalViewPr>
  <p:slideViewPr>
    <p:cSldViewPr snapToGrid="0" snapToObjects="1">
      <p:cViewPr varScale="1">
        <p:scale>
          <a:sx n="61" d="100"/>
          <a:sy n="61" d="100"/>
        </p:scale>
        <p:origin x="-8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42ED20-2085-3048-B744-226ECD89A865}" type="datetimeFigureOut">
              <a:rPr lang="en-US" smtClean="0"/>
              <a:t>3/11/16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2BD8A-FBC5-8441-8431-A149BD147B29}" type="slidenum">
              <a:rPr lang="en-US" smtClean="0"/>
              <a:t>‹#›</a:t>
            </a:fld>
            <a:endParaRPr lang="en-US"/>
          </a:p>
        </p:txBody>
      </p:sp>
    </p:spTree>
    <p:extLst>
      <p:ext uri="{BB962C8B-B14F-4D97-AF65-F5344CB8AC3E}">
        <p14:creationId xmlns:p14="http://schemas.microsoft.com/office/powerpoint/2010/main" val="38611246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Combatting</a:t>
            </a:r>
            <a:r>
              <a:rPr lang="en-US" baseline="0" dirty="0" smtClean="0"/>
              <a:t> Climate Change Through Policy</a:t>
            </a:r>
          </a:p>
          <a:p>
            <a:r>
              <a:rPr lang="en-US" baseline="0" dirty="0" smtClean="0"/>
              <a:t>-Mishu Pham-Whipple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F2BD8A-FBC5-8441-8431-A149BD147B29}" type="slidenum">
              <a:rPr lang="en-US" smtClean="0"/>
              <a:t>1</a:t>
            </a:fld>
            <a:endParaRPr lang="en-US"/>
          </a:p>
        </p:txBody>
      </p:sp>
    </p:spTree>
    <p:extLst>
      <p:ext uri="{BB962C8B-B14F-4D97-AF65-F5344CB8AC3E}">
        <p14:creationId xmlns:p14="http://schemas.microsoft.com/office/powerpoint/2010/main" val="2254366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have entered the Age of the </a:t>
            </a:r>
            <a:r>
              <a:rPr lang="en-US" baseline="0" dirty="0" err="1" smtClean="0"/>
              <a:t>Anthropocene</a:t>
            </a:r>
            <a:r>
              <a:rPr lang="en-US" baseline="0" dirty="0" smtClean="0"/>
              <a:t>, an </a:t>
            </a:r>
            <a:r>
              <a:rPr lang="en-US" baseline="0" dirty="0" err="1" smtClean="0"/>
              <a:t>epcoh</a:t>
            </a:r>
            <a:r>
              <a:rPr lang="en-US" baseline="0" dirty="0" smtClean="0"/>
              <a:t> where </a:t>
            </a:r>
            <a:r>
              <a:rPr lang="en-US" baseline="0" dirty="0" smtClean="0"/>
              <a:t>human activities have made a significant impact on the Earth, which can be seen by looking at </a:t>
            </a:r>
            <a:r>
              <a:rPr lang="en-US" baseline="0" dirty="0" smtClean="0"/>
              <a:t>geological, atmospheric, </a:t>
            </a:r>
            <a:r>
              <a:rPr lang="en-US" baseline="0" dirty="0" err="1" smtClean="0"/>
              <a:t>hydrologc</a:t>
            </a:r>
            <a:r>
              <a:rPr lang="en-US" baseline="0" dirty="0" smtClean="0"/>
              <a:t> and </a:t>
            </a:r>
            <a:r>
              <a:rPr lang="en-US" baseline="0" dirty="0" err="1" smtClean="0"/>
              <a:t>biospheric</a:t>
            </a:r>
            <a:r>
              <a:rPr lang="en-US" baseline="0" dirty="0" smtClean="0"/>
              <a:t>  evidence. This began with the industrial revolution in the late 1700s with the transition from agrarian rural societies to urban industrial manufacturing society. The industrial revolution could not have been possible without coal as an energy source. Oil was later incorporated as an energy source of industrial society.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Today we know that these energy sources emit carbon dioxide and other greenhouse gases and have cascading effects on the physical and biological environment. However, the effects of using these energy sources was not immediately known at the time. The nations that industrialized and are in the process of industrializing built their economy and entire society around these energy sources. </a:t>
            </a:r>
            <a:endParaRPr lang="en-US" dirty="0"/>
          </a:p>
        </p:txBody>
      </p:sp>
      <p:sp>
        <p:nvSpPr>
          <p:cNvPr id="4" name="Slide Number Placeholder 3"/>
          <p:cNvSpPr>
            <a:spLocks noGrp="1"/>
          </p:cNvSpPr>
          <p:nvPr>
            <p:ph type="sldNum" sz="quarter" idx="10"/>
          </p:nvPr>
        </p:nvSpPr>
        <p:spPr/>
        <p:txBody>
          <a:bodyPr/>
          <a:lstStyle/>
          <a:p>
            <a:fld id="{B5F2BD8A-FBC5-8441-8431-A149BD147B29}" type="slidenum">
              <a:rPr lang="en-US" smtClean="0"/>
              <a:t>2</a:t>
            </a:fld>
            <a:endParaRPr lang="en-US"/>
          </a:p>
        </p:txBody>
      </p:sp>
    </p:spTree>
    <p:extLst>
      <p:ext uri="{BB962C8B-B14F-4D97-AF65-F5344CB8AC3E}">
        <p14:creationId xmlns:p14="http://schemas.microsoft.com/office/powerpoint/2010/main" val="1446200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scientists collect more and more data on the atmosphere,</a:t>
            </a:r>
            <a:r>
              <a:rPr lang="en-US" baseline="0" dirty="0" smtClean="0"/>
              <a:t> ocean, arctic ice, and biodiversity, their concern over the patterns they see is growing. Their data, put in a historical context, suggests that these observed changes coincide with the industrial activity and associated greenhouse gas emissions. Carbon dioxide emissions continue to grow every year (Anonymous). </a:t>
            </a:r>
            <a:r>
              <a:rPr lang="en-US" sz="1200" kern="1200" baseline="0" dirty="0" smtClean="0">
                <a:solidFill>
                  <a:schemeClr val="tx1"/>
                </a:solidFill>
                <a:latin typeface="+mn-lt"/>
                <a:ea typeface="+mn-ea"/>
                <a:cs typeface="+mn-cs"/>
              </a:rPr>
              <a:t>T</a:t>
            </a:r>
            <a:r>
              <a:rPr lang="en-US" sz="1200" kern="1200" dirty="0" smtClean="0">
                <a:solidFill>
                  <a:schemeClr val="tx1"/>
                </a:solidFill>
                <a:latin typeface="+mn-lt"/>
                <a:ea typeface="+mn-ea"/>
                <a:cs typeface="+mn-cs"/>
              </a:rPr>
              <a:t>here is consensus among the scientific community that climate change from</a:t>
            </a:r>
            <a:r>
              <a:rPr lang="en-US" sz="1200" kern="1200" baseline="0" dirty="0" smtClean="0">
                <a:solidFill>
                  <a:schemeClr val="tx1"/>
                </a:solidFill>
                <a:latin typeface="+mn-lt"/>
                <a:ea typeface="+mn-ea"/>
                <a:cs typeface="+mn-cs"/>
              </a:rPr>
              <a:t> human activity </a:t>
            </a:r>
            <a:r>
              <a:rPr lang="en-US" sz="1200" kern="1200" dirty="0" smtClean="0">
                <a:solidFill>
                  <a:schemeClr val="tx1"/>
                </a:solidFill>
                <a:latin typeface="+mn-lt"/>
                <a:ea typeface="+mn-ea"/>
                <a:cs typeface="+mn-cs"/>
              </a:rPr>
              <a:t>is real and has serious implications for the physical and biological environment. </a:t>
            </a:r>
            <a:r>
              <a:rPr lang="en-US" sz="1200"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Although the effects of climate change can not be precisely determined, due to varying models of future carbon emissions, there is also consensus about the cause of climate change, which is greenhouse gas emissions from human activity (Solomon 2009)</a:t>
            </a:r>
          </a:p>
          <a:p>
            <a:endParaRPr lang="en-US" baseline="0" dirty="0" smtClean="0"/>
          </a:p>
          <a:p>
            <a:r>
              <a:rPr lang="en-US" baseline="0" dirty="0" smtClean="0"/>
              <a:t>The graph shows atmospheric carbon dioxide levels over time and is used in a Word Bank report: </a:t>
            </a:r>
          </a:p>
          <a:p>
            <a:r>
              <a:rPr lang="en-US" sz="1200" kern="1200" dirty="0" smtClean="0">
                <a:solidFill>
                  <a:schemeClr val="tx1"/>
                </a:solidFill>
                <a:latin typeface="+mn-lt"/>
                <a:ea typeface="+mn-ea"/>
                <a:cs typeface="+mn-cs"/>
              </a:rPr>
              <a:t>The World Bank. Turn Down the Heat: Why a 4 Degree Warmer World Must be Avoided. 2012.</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F2BD8A-FBC5-8441-8431-A149BD147B29}" type="slidenum">
              <a:rPr lang="en-US" smtClean="0"/>
              <a:t>3</a:t>
            </a:fld>
            <a:endParaRPr lang="en-US"/>
          </a:p>
        </p:txBody>
      </p:sp>
    </p:spTree>
    <p:extLst>
      <p:ext uri="{BB962C8B-B14F-4D97-AF65-F5344CB8AC3E}">
        <p14:creationId xmlns:p14="http://schemas.microsoft.com/office/powerpoint/2010/main" val="3556188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Climate</a:t>
            </a:r>
            <a:r>
              <a:rPr lang="en-US" baseline="0" dirty="0" smtClean="0"/>
              <a:t> change threatens the natural environment and humans. Because of the services that the natural environment provides to humans, threats to the natural environment are indirect threats to humans as well. </a:t>
            </a:r>
            <a:r>
              <a:rPr lang="en-US" dirty="0" smtClean="0"/>
              <a:t>Heat waves, severe drought, and major floods in many regions, are expected to worsen,</a:t>
            </a:r>
            <a:r>
              <a:rPr lang="en-US" baseline="0" dirty="0" smtClean="0"/>
              <a:t> </a:t>
            </a:r>
            <a:r>
              <a:rPr lang="en-US" dirty="0" smtClean="0"/>
              <a:t>seriously impacting</a:t>
            </a:r>
            <a:r>
              <a:rPr lang="en-US" baseline="0" dirty="0" smtClean="0"/>
              <a:t> </a:t>
            </a:r>
            <a:r>
              <a:rPr lang="en-US" dirty="0" smtClean="0"/>
              <a:t>ecosystems and associated services. </a:t>
            </a:r>
          </a:p>
          <a:p>
            <a:r>
              <a:rPr lang="en-US" dirty="0" smtClean="0"/>
              <a:t>The shift in climate also</a:t>
            </a:r>
            <a:r>
              <a:rPr lang="en-US" baseline="0" dirty="0" smtClean="0"/>
              <a:t> threatens to shift the ranges of species, bring species to extinction, and make it more possible for invasive species to infiltrate ecosystems (</a:t>
            </a:r>
            <a:r>
              <a:rPr lang="en-US" baseline="0" dirty="0" err="1" smtClean="0"/>
              <a:t>Bellerd</a:t>
            </a:r>
            <a:r>
              <a:rPr lang="en-US" baseline="0" dirty="0" smtClean="0"/>
              <a:t> 2012).</a:t>
            </a:r>
            <a:r>
              <a:rPr lang="en-US" sz="1200" kern="1200" dirty="0" smtClean="0">
                <a:solidFill>
                  <a:schemeClr val="tx1"/>
                </a:solidFill>
                <a:latin typeface="+mn-lt"/>
                <a:ea typeface="+mn-ea"/>
                <a:cs typeface="+mn-cs"/>
              </a:rPr>
              <a:t> A decrease genetic diversity of populations due to directional selection and rapid migration could in turn affect ecosystem functioning and resilience (</a:t>
            </a:r>
            <a:r>
              <a:rPr lang="en-US" sz="1200" kern="1200" dirty="0" err="1" smtClean="0">
                <a:solidFill>
                  <a:schemeClr val="tx1"/>
                </a:solidFill>
                <a:latin typeface="+mn-lt"/>
                <a:ea typeface="+mn-ea"/>
                <a:cs typeface="+mn-cs"/>
              </a:rPr>
              <a:t>Jenouvrier</a:t>
            </a:r>
            <a:r>
              <a:rPr lang="en-US" sz="1200" kern="1200" dirty="0" smtClean="0">
                <a:solidFill>
                  <a:schemeClr val="tx1"/>
                </a:solidFill>
                <a:latin typeface="+mn-lt"/>
                <a:ea typeface="+mn-ea"/>
                <a:cs typeface="+mn-cs"/>
              </a:rPr>
              <a:t> 2013). </a:t>
            </a:r>
            <a:r>
              <a:rPr lang="en-US" baseline="0" dirty="0" smtClean="0"/>
              <a:t>The expanding range of mosquitos threatens to spread infectious diseases (Martens 2001). Droughts and floods will disrupt the agricultural system and reduce water availability (Stephenson 2013).</a:t>
            </a:r>
          </a:p>
          <a:p>
            <a:r>
              <a:rPr lang="en-US" baseline="0" dirty="0" smtClean="0"/>
              <a:t>Many argue that climate change is the biggest issue that our society faces today. </a:t>
            </a:r>
            <a:endParaRPr lang="en-US" dirty="0" smtClean="0"/>
          </a:p>
          <a:p>
            <a:endParaRPr lang="en-US" dirty="0"/>
          </a:p>
        </p:txBody>
      </p:sp>
      <p:sp>
        <p:nvSpPr>
          <p:cNvPr id="4" name="Slide Number Placeholder 3"/>
          <p:cNvSpPr>
            <a:spLocks noGrp="1"/>
          </p:cNvSpPr>
          <p:nvPr>
            <p:ph type="sldNum" sz="quarter" idx="10"/>
          </p:nvPr>
        </p:nvSpPr>
        <p:spPr/>
        <p:txBody>
          <a:bodyPr/>
          <a:lstStyle/>
          <a:p>
            <a:fld id="{B5F2BD8A-FBC5-8441-8431-A149BD147B29}" type="slidenum">
              <a:rPr lang="en-US" smtClean="0"/>
              <a:t>4</a:t>
            </a:fld>
            <a:endParaRPr lang="en-US"/>
          </a:p>
        </p:txBody>
      </p:sp>
    </p:spTree>
    <p:extLst>
      <p:ext uri="{BB962C8B-B14F-4D97-AF65-F5344CB8AC3E}">
        <p14:creationId xmlns:p14="http://schemas.microsoft.com/office/powerpoint/2010/main" val="3383559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solutions</a:t>
            </a:r>
            <a:r>
              <a:rPr lang="en-US" baseline="0" dirty="0" smtClean="0"/>
              <a:t> lies in the heart of the problem: greenhouse gas emissions (Bohannon). Emissions need to be reduced from a personal to global level. Every consumer decision can be tied to greenhouse gas emissions with the embodied energy that it took to bring that product or service to you. There are countless direct and indirect strategies to reduce greenhouse gas emissions. Examples of direct ones are not using gas powered transportation, reversing deforestation, and switching energy sources from fossil fuels to renewable energy sources such as wind and solar. An example of an indirect solution is buying local so less energy is used to transport goods.</a:t>
            </a:r>
          </a:p>
          <a:p>
            <a:endParaRPr lang="en-US" baseline="0" dirty="0" smtClean="0"/>
          </a:p>
          <a:p>
            <a:r>
              <a:rPr lang="en-US" baseline="0" dirty="0" smtClean="0"/>
              <a:t>Although everyone can do their part on an individual level by changing their lifestyle to have smaller carbon footprints, these changes will not have as much of an impact if they are working within a system where infrastructure and institutions are still modeled on the fossil fuel system. This is where government on all levels need to play a role and make structural changes to reduce carbon emissions. </a:t>
            </a:r>
            <a:endParaRPr lang="en-US" dirty="0"/>
          </a:p>
        </p:txBody>
      </p:sp>
      <p:sp>
        <p:nvSpPr>
          <p:cNvPr id="4" name="Slide Number Placeholder 3"/>
          <p:cNvSpPr>
            <a:spLocks noGrp="1"/>
          </p:cNvSpPr>
          <p:nvPr>
            <p:ph type="sldNum" sz="quarter" idx="10"/>
          </p:nvPr>
        </p:nvSpPr>
        <p:spPr/>
        <p:txBody>
          <a:bodyPr/>
          <a:lstStyle/>
          <a:p>
            <a:fld id="{B5F2BD8A-FBC5-8441-8431-A149BD147B29}" type="slidenum">
              <a:rPr lang="en-US" smtClean="0"/>
              <a:t>5</a:t>
            </a:fld>
            <a:endParaRPr lang="en-US"/>
          </a:p>
        </p:txBody>
      </p:sp>
    </p:spTree>
    <p:extLst>
      <p:ext uri="{BB962C8B-B14F-4D97-AF65-F5344CB8AC3E}">
        <p14:creationId xmlns:p14="http://schemas.microsoft.com/office/powerpoint/2010/main" val="181999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policy that has been proposed to combat climate</a:t>
            </a:r>
            <a:r>
              <a:rPr lang="en-US" baseline="0" dirty="0" smtClean="0"/>
              <a:t> change by reducing carbon emissions is Washington Initiative 732 – the Washington State Carbon Tax.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goal of the policy</a:t>
            </a:r>
            <a:r>
              <a:rPr lang="en-US" baseline="0" dirty="0" smtClean="0"/>
              <a:t> is to </a:t>
            </a:r>
            <a:r>
              <a:rPr lang="en-US" dirty="0" smtClean="0"/>
              <a:t>encourage cleaner energy solutions by shifting the tax burden onto carbon pollution and away from regressive and burdensome taxes that hurt families and small businesses </a:t>
            </a:r>
            <a:r>
              <a:rPr lang="en-US" baseline="0" dirty="0" smtClean="0"/>
              <a:t>(Carbon WA)</a:t>
            </a:r>
            <a:r>
              <a:rPr lang="en-US" dirty="0" smtClean="0"/>
              <a:t>. It does this by putting a price on carbon,</a:t>
            </a:r>
            <a:r>
              <a:rPr lang="en-US" baseline="0" dirty="0" smtClean="0"/>
              <a:t> making fossil fuel companies pay for their pollution. Fossil fuel companies are CURRENTLY ALLOWED TO POLLUTE FOR FREE. People are afraid of the thought of paying more taxes but the policy is revenue neutral, meaning that consumers won’t be paying more taxes because other taxes will get cuts. The tax swap will reduce the state’s sales tax and B&amp;O tax, as well as fund the Working Families Rebate for low income families.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policy has yet to be enacted. The grassroots organization Carbon Washington organized the collecting</a:t>
            </a:r>
            <a:r>
              <a:rPr lang="en-US" baseline="0" dirty="0" smtClean="0"/>
              <a:t> of 363,126 signatures for I-732 that were then certified by the Secretary of State last month. The measure will now go to the state legislator for consideration, where lawmakers can either pass the policy of send it to the fall statewide ballot this year (From Our Corner).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5F2BD8A-FBC5-8441-8431-A149BD147B29}" type="slidenum">
              <a:rPr lang="en-US" smtClean="0"/>
              <a:t>6</a:t>
            </a:fld>
            <a:endParaRPr lang="en-US"/>
          </a:p>
        </p:txBody>
      </p:sp>
    </p:spTree>
    <p:extLst>
      <p:ext uri="{BB962C8B-B14F-4D97-AF65-F5344CB8AC3E}">
        <p14:creationId xmlns:p14="http://schemas.microsoft.com/office/powerpoint/2010/main" val="545841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concern</a:t>
            </a:r>
            <a:r>
              <a:rPr lang="en-US" baseline="0" dirty="0" smtClean="0"/>
              <a:t> that many citizens immediately have is that it will make gas and electricity prices go up (</a:t>
            </a:r>
            <a:r>
              <a:rPr lang="en-US" baseline="0" dirty="0" err="1" smtClean="0"/>
              <a:t>Schiermeier</a:t>
            </a:r>
            <a:r>
              <a:rPr lang="en-US" baseline="0" dirty="0" smtClean="0"/>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Republicans or those who believe</a:t>
            </a:r>
            <a:r>
              <a:rPr lang="en-US" sz="1200" kern="1200" baseline="0" dirty="0" smtClean="0">
                <a:solidFill>
                  <a:schemeClr val="tx1"/>
                </a:solidFill>
                <a:latin typeface="+mn-lt"/>
                <a:ea typeface="+mn-ea"/>
                <a:cs typeface="+mn-cs"/>
              </a:rPr>
              <a:t> that the market, particularly the fossil fuel market, should be unregulated to maintain economic growth (Washington).</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a:t>
            </a:r>
            <a:r>
              <a:rPr lang="en-US" sz="1200" kern="1200" baseline="0" dirty="0" smtClean="0">
                <a:solidFill>
                  <a:schemeClr val="tx1"/>
                </a:solidFill>
                <a:latin typeface="+mn-lt"/>
                <a:ea typeface="+mn-ea"/>
                <a:cs typeface="+mn-cs"/>
              </a:rPr>
              <a:t> is also concern over how the revenue produced will be used or distributed (</a:t>
            </a:r>
            <a:r>
              <a:rPr lang="en-US" sz="1200" kern="1200" baseline="0" dirty="0" err="1" smtClean="0">
                <a:solidFill>
                  <a:schemeClr val="tx1"/>
                </a:solidFill>
                <a:latin typeface="+mn-lt"/>
                <a:ea typeface="+mn-ea"/>
                <a:cs typeface="+mn-cs"/>
              </a:rPr>
              <a:t>Gevrek</a:t>
            </a:r>
            <a:r>
              <a:rPr lang="en-US" sz="1200" kern="1200" baseline="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While environmentalists and beyond agree that the state needs to take serious action on climate, they disagree on the best approach, which is why an alliance of the state’s major green and labor groups have tried to squash the efforts of Carbon Washington, the team behind the grassroots I-732 campaign. The alliance against the initiative say that the policy is insensitive to communities of color, the revenue produced should be invested into clean energy investments, schools and other community programs, and that it is not politically feasible against the fossil fuel industry (Carbon-tax).</a:t>
            </a:r>
          </a:p>
          <a:p>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5F2BD8A-FBC5-8441-8431-A149BD147B29}" type="slidenum">
              <a:rPr lang="en-US" smtClean="0"/>
              <a:t>7</a:t>
            </a:fld>
            <a:endParaRPr lang="en-US"/>
          </a:p>
        </p:txBody>
      </p:sp>
    </p:spTree>
    <p:extLst>
      <p:ext uri="{BB962C8B-B14F-4D97-AF65-F5344CB8AC3E}">
        <p14:creationId xmlns:p14="http://schemas.microsoft.com/office/powerpoint/2010/main" val="4036052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Because Washington state has no income tax and instead relies heavily on sales tax for revenue, the state’s current tax system affects low income families disproportionately. The revenue neutral nature of the policy combats this by putting money back into the pockets of consumers and the Working Families Rebate, which will provide up to $1,500 a year for 400,000 low-income households.</a:t>
            </a:r>
            <a:r>
              <a:rPr lang="en-US" sz="1200" b="0" kern="1200" baseline="0" dirty="0" smtClean="0">
                <a:solidFill>
                  <a:schemeClr val="tx1"/>
                </a:solidFill>
                <a:latin typeface="+mn-lt"/>
                <a:ea typeface="+mn-ea"/>
                <a:cs typeface="+mn-cs"/>
              </a:rPr>
              <a:t> </a:t>
            </a:r>
            <a:r>
              <a:rPr lang="en-US" dirty="0" smtClean="0">
                <a:solidFill>
                  <a:srgbClr val="76C5EF"/>
                </a:solidFill>
              </a:rPr>
              <a:t>The cuts on sales tax and B &amp; O tax (Business &amp; Occupation) also compensate for these increases. The way</a:t>
            </a:r>
            <a:r>
              <a:rPr lang="en-US" baseline="0" dirty="0" smtClean="0">
                <a:solidFill>
                  <a:srgbClr val="76C5EF"/>
                </a:solidFill>
              </a:rPr>
              <a:t> the revenue is redistributed works to relieve the burden felt by consumers, and low income families, which tend to be communities of color.</a:t>
            </a:r>
            <a:endParaRPr lang="en-US" dirty="0" smtClean="0">
              <a:solidFill>
                <a:srgbClr val="FF0000"/>
              </a:solidFill>
            </a:endParaRPr>
          </a:p>
          <a:p>
            <a:endParaRPr lang="en-US" dirty="0" smtClean="0"/>
          </a:p>
          <a:p>
            <a:r>
              <a:rPr lang="en-US" sz="1200" b="0" kern="1200" dirty="0" smtClean="0">
                <a:solidFill>
                  <a:schemeClr val="tx1"/>
                </a:solidFill>
                <a:latin typeface="+mn-lt"/>
                <a:ea typeface="+mn-ea"/>
                <a:cs typeface="+mn-cs"/>
              </a:rPr>
              <a:t>Proponents also say that young voters in the 2016 turn out give the proposal a fighting chance and that a carbon tax is much simpler for voters to understand than alternatives like cap and trade. They also point out that the policy draws support from across the political spectrum. </a:t>
            </a:r>
            <a:r>
              <a:rPr lang="en-US" sz="1200" b="0" kern="1200" dirty="0" err="1" smtClean="0">
                <a:solidFill>
                  <a:schemeClr val="tx1"/>
                </a:solidFill>
                <a:latin typeface="+mn-lt"/>
                <a:ea typeface="+mn-ea"/>
                <a:cs typeface="+mn-cs"/>
              </a:rPr>
              <a:t>Hendrik</a:t>
            </a:r>
            <a:r>
              <a:rPr lang="en-US" sz="1200" b="0" kern="1200" dirty="0" smtClean="0">
                <a:solidFill>
                  <a:schemeClr val="tx1"/>
                </a:solidFill>
                <a:latin typeface="+mn-lt"/>
                <a:ea typeface="+mn-ea"/>
                <a:cs typeface="+mn-cs"/>
              </a:rPr>
              <a:t> Wolff, an assistant professor of economics at the University of Washington, whose research includes climate policy, said, “The advantage [of a carbon tax] is that it is easier administratively to implement.”</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 higher price on carbon emissions may lead to increased investment in cleaner energy sources such as solar and wind power. In addition to being transparent and simple, a carbon tax can be applied across all major emissions sources of the economy. They are easier for governments to implement compared to other market based instruments as policy makers can rely on the well-established administrative structure of existing taxes. A study estimated that this policy would reduce emissions by 8.4% in one year (Mori).</a:t>
            </a:r>
          </a:p>
          <a:p>
            <a:endParaRPr lang="en-US" sz="12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A carbon tax may curtail international economic</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competitiveness by adversely affecting the energy intensive firms and industries that compete in an international market. However, environmental regulations often cause firms to be more efficient and competitive in the long run by triggering technological innovation and production efficiency. There is consensus among economists that carbon pricing is the most efficient way to cut emissions (</a:t>
            </a:r>
            <a:r>
              <a:rPr lang="en-US" sz="1200" b="0" kern="1200" dirty="0" err="1" smtClean="0">
                <a:solidFill>
                  <a:schemeClr val="tx1"/>
                </a:solidFill>
                <a:latin typeface="+mn-lt"/>
                <a:ea typeface="+mn-ea"/>
                <a:cs typeface="+mn-cs"/>
              </a:rPr>
              <a:t>Gevrek</a:t>
            </a:r>
            <a:r>
              <a:rPr lang="en-US" sz="1200" b="0" kern="120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British Columbia’s carbon tax, which was introduced in 2008 and widely considered by economists</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s a prime example of a successful carbon pricing system</a:t>
            </a:r>
            <a:r>
              <a:rPr lang="en-US" sz="1200" kern="1200" baseline="0" dirty="0" smtClean="0">
                <a:solidFill>
                  <a:schemeClr val="tx1"/>
                </a:solidFill>
                <a:latin typeface="+mn-lt"/>
                <a:ea typeface="+mn-ea"/>
                <a:cs typeface="+mn-cs"/>
              </a:rPr>
              <a:t> that is very similar to this policy (B.C.)(Harvey). </a:t>
            </a:r>
            <a:endParaRPr lang="en-US" sz="1200" b="0" kern="120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There is also concern over the environmental effectiveness of the policy. Although none of the revenue goes directly to funding renewable energy investment, the policy disincentives fossil fuels, thereby promoting renewable energy and making that industry more competitive (Fisher). Proponents also say that the policy itself raises public awareness around climate change and fossil fuels, and has cascading effects on environmental consciousness and lifestyle choices.</a:t>
            </a:r>
            <a:endParaRPr lang="en-US" sz="1200" b="0" kern="1200" baseline="0" dirty="0" smtClean="0">
              <a:solidFill>
                <a:schemeClr val="tx1"/>
              </a:solidFill>
              <a:latin typeface="+mn-lt"/>
              <a:ea typeface="+mn-ea"/>
              <a:cs typeface="+mn-cs"/>
            </a:endParaRPr>
          </a:p>
          <a:p>
            <a:endParaRPr lang="en-US" b="0" baseline="0" dirty="0" smtClean="0"/>
          </a:p>
        </p:txBody>
      </p:sp>
      <p:sp>
        <p:nvSpPr>
          <p:cNvPr id="4" name="Slide Number Placeholder 3"/>
          <p:cNvSpPr>
            <a:spLocks noGrp="1"/>
          </p:cNvSpPr>
          <p:nvPr>
            <p:ph type="sldNum" sz="quarter" idx="10"/>
          </p:nvPr>
        </p:nvSpPr>
        <p:spPr/>
        <p:txBody>
          <a:bodyPr/>
          <a:lstStyle/>
          <a:p>
            <a:fld id="{B5F2BD8A-FBC5-8441-8431-A149BD147B29}" type="slidenum">
              <a:rPr lang="en-US" smtClean="0"/>
              <a:t>8</a:t>
            </a:fld>
            <a:endParaRPr lang="en-US"/>
          </a:p>
        </p:txBody>
      </p:sp>
    </p:spTree>
    <p:extLst>
      <p:ext uri="{BB962C8B-B14F-4D97-AF65-F5344CB8AC3E}">
        <p14:creationId xmlns:p14="http://schemas.microsoft.com/office/powerpoint/2010/main" val="4088707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Opinion tends to favor</a:t>
            </a:r>
            <a:r>
              <a:rPr lang="en-US" baseline="0" dirty="0" smtClean="0"/>
              <a:t> the policy but it is up against the powerful fossil fuel industry and a divided environmental voting base. I believe the policy is well designed to combat the common concerns over equality and the economy. We can’t wait any longer to start curbing fossil fuel emissions. If voters decide to pass WA I-732, Washington state would be the first state in the U.S. to implement a carbon tax, making the state a leader in climate change legislation. A carbon tax would be a symbolic step because it would signal recognition that those who use fossil fuels or products do not bear all the costs of their actions (Summers). The Washington state carbon tax would also set an example for other governments to take action.</a:t>
            </a:r>
            <a:endParaRPr lang="en-US" dirty="0" smtClean="0"/>
          </a:p>
          <a:p>
            <a:endParaRPr lang="en-US" dirty="0" smtClean="0"/>
          </a:p>
          <a:p>
            <a:r>
              <a:rPr lang="en-US" dirty="0" smtClean="0"/>
              <a:t>I actually</a:t>
            </a:r>
            <a:r>
              <a:rPr lang="en-US" baseline="0" dirty="0" smtClean="0"/>
              <a:t> volunteered to collect signatures for the initiative so I personally think it</a:t>
            </a:r>
            <a:r>
              <a:rPr lang="fr-FR" baseline="0" dirty="0" smtClean="0"/>
              <a:t>’</a:t>
            </a:r>
            <a:r>
              <a:rPr lang="en-US" baseline="0" dirty="0" smtClean="0"/>
              <a:t>s a great policy. I may be biased but my analysis of the policy is not. </a:t>
            </a:r>
            <a:endParaRPr lang="en-US" dirty="0"/>
          </a:p>
        </p:txBody>
      </p:sp>
      <p:sp>
        <p:nvSpPr>
          <p:cNvPr id="4" name="Slide Number Placeholder 3"/>
          <p:cNvSpPr>
            <a:spLocks noGrp="1"/>
          </p:cNvSpPr>
          <p:nvPr>
            <p:ph type="sldNum" sz="quarter" idx="10"/>
          </p:nvPr>
        </p:nvSpPr>
        <p:spPr/>
        <p:txBody>
          <a:bodyPr/>
          <a:lstStyle/>
          <a:p>
            <a:fld id="{B5F2BD8A-FBC5-8441-8431-A149BD147B29}" type="slidenum">
              <a:rPr lang="en-US" smtClean="0"/>
              <a:t>9</a:t>
            </a:fld>
            <a:endParaRPr lang="en-US"/>
          </a:p>
        </p:txBody>
      </p:sp>
    </p:spTree>
    <p:extLst>
      <p:ext uri="{BB962C8B-B14F-4D97-AF65-F5344CB8AC3E}">
        <p14:creationId xmlns:p14="http://schemas.microsoft.com/office/powerpoint/2010/main" val="206614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3/3/16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3/3/16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3/3/16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3/3/16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3/3/16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3/3/16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3/3/16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3/3/16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3/3/16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3/3/16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3/3/16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3/3/16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Combatting Climate Change Through Policy</a:t>
            </a:r>
            <a:endParaRPr lang="en-US" dirty="0"/>
          </a:p>
        </p:txBody>
      </p:sp>
      <p:sp>
        <p:nvSpPr>
          <p:cNvPr id="3" name="Subtitle 2"/>
          <p:cNvSpPr>
            <a:spLocks noGrp="1"/>
          </p:cNvSpPr>
          <p:nvPr>
            <p:ph type="subTitle" idx="1"/>
          </p:nvPr>
        </p:nvSpPr>
        <p:spPr/>
        <p:txBody>
          <a:bodyPr/>
          <a:lstStyle/>
          <a:p>
            <a:r>
              <a:rPr lang="en-US" dirty="0" smtClean="0"/>
              <a:t>Mishu Pham-Whipple</a:t>
            </a:r>
            <a:endParaRPr lang="en-US" dirty="0"/>
          </a:p>
        </p:txBody>
      </p:sp>
    </p:spTree>
    <p:extLst>
      <p:ext uri="{BB962C8B-B14F-4D97-AF65-F5344CB8AC3E}">
        <p14:creationId xmlns:p14="http://schemas.microsoft.com/office/powerpoint/2010/main" val="1957560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3095" y="2675467"/>
            <a:ext cx="7823200" cy="3450696"/>
          </a:xfrm>
        </p:spPr>
        <p:txBody>
          <a:bodyPr/>
          <a:lstStyle/>
          <a:p>
            <a:r>
              <a:rPr lang="en-US" dirty="0" smtClean="0"/>
              <a:t>Human activities</a:t>
            </a:r>
          </a:p>
          <a:p>
            <a:r>
              <a:rPr lang="en-US" dirty="0" smtClean="0"/>
              <a:t>Industrialization</a:t>
            </a:r>
          </a:p>
          <a:p>
            <a:r>
              <a:rPr lang="en-US" dirty="0" smtClean="0"/>
              <a:t>Energy</a:t>
            </a:r>
          </a:p>
          <a:p>
            <a:pPr lvl="1"/>
            <a:r>
              <a:rPr lang="en-US" dirty="0" smtClean="0"/>
              <a:t>Coal and Oil</a:t>
            </a:r>
          </a:p>
          <a:p>
            <a:r>
              <a:rPr lang="en-US" dirty="0" smtClean="0"/>
              <a:t>Consumption</a:t>
            </a:r>
            <a:endParaRPr lang="en-US" dirty="0"/>
          </a:p>
          <a:p>
            <a:r>
              <a:rPr lang="en-US" dirty="0" smtClean="0"/>
              <a:t>Greenhouse gas emissions</a:t>
            </a:r>
          </a:p>
          <a:p>
            <a:endParaRPr lang="en-US" dirty="0"/>
          </a:p>
        </p:txBody>
      </p:sp>
      <p:sp>
        <p:nvSpPr>
          <p:cNvPr id="3" name="Title 2"/>
          <p:cNvSpPr>
            <a:spLocks noGrp="1"/>
          </p:cNvSpPr>
          <p:nvPr>
            <p:ph type="title"/>
          </p:nvPr>
        </p:nvSpPr>
        <p:spPr/>
        <p:txBody>
          <a:bodyPr/>
          <a:lstStyle/>
          <a:p>
            <a:r>
              <a:rPr lang="en-US" dirty="0" smtClean="0"/>
              <a:t>The Age of the </a:t>
            </a:r>
            <a:r>
              <a:rPr lang="en-US" dirty="0" err="1" smtClean="0"/>
              <a:t>Anthropocene</a:t>
            </a:r>
            <a:endParaRPr lang="en-US" dirty="0"/>
          </a:p>
        </p:txBody>
      </p:sp>
      <p:pic>
        <p:nvPicPr>
          <p:cNvPr id="4" name="Picture 3" descr="Denmark_UN_Climate_Report-00d12-255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408" y="2675467"/>
            <a:ext cx="4400255" cy="2834665"/>
          </a:xfrm>
          <a:prstGeom prst="rect">
            <a:avLst/>
          </a:prstGeom>
        </p:spPr>
      </p:pic>
    </p:spTree>
    <p:extLst>
      <p:ext uri="{BB962C8B-B14F-4D97-AF65-F5344CB8AC3E}">
        <p14:creationId xmlns:p14="http://schemas.microsoft.com/office/powerpoint/2010/main" val="4122670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The Science of Climate Change</a:t>
            </a:r>
            <a:endParaRPr lang="en-US" dirty="0"/>
          </a:p>
        </p:txBody>
      </p:sp>
      <p:pic>
        <p:nvPicPr>
          <p:cNvPr id="7" name="Picture 6" descr="Screen Shot 2016-03-04 at 3.52.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675" y="2408937"/>
            <a:ext cx="4304125" cy="3454843"/>
          </a:xfrm>
          <a:prstGeom prst="rect">
            <a:avLst/>
          </a:prstGeom>
        </p:spPr>
      </p:pic>
      <p:sp>
        <p:nvSpPr>
          <p:cNvPr id="8" name="TextBox 7"/>
          <p:cNvSpPr txBox="1"/>
          <p:nvPr/>
        </p:nvSpPr>
        <p:spPr>
          <a:xfrm>
            <a:off x="1185545" y="1779686"/>
            <a:ext cx="3747707" cy="4524316"/>
          </a:xfrm>
          <a:prstGeom prst="rect">
            <a:avLst/>
          </a:prstGeom>
          <a:noFill/>
        </p:spPr>
        <p:txBody>
          <a:bodyPr wrap="square" rtlCol="0">
            <a:spAutoFit/>
          </a:bodyPr>
          <a:lstStyle/>
          <a:p>
            <a:r>
              <a:rPr lang="en-US" dirty="0" smtClean="0"/>
              <a:t>Observations:</a:t>
            </a:r>
          </a:p>
          <a:p>
            <a:endParaRPr lang="en-US" dirty="0"/>
          </a:p>
          <a:p>
            <a:r>
              <a:rPr lang="en-US" dirty="0" smtClean="0"/>
              <a:t>Atmosphere:</a:t>
            </a:r>
          </a:p>
          <a:p>
            <a:r>
              <a:rPr lang="en-US" dirty="0" smtClean="0"/>
              <a:t>Temperature</a:t>
            </a:r>
          </a:p>
          <a:p>
            <a:r>
              <a:rPr lang="en-US" dirty="0" smtClean="0"/>
              <a:t>CO2 levels</a:t>
            </a:r>
          </a:p>
          <a:p>
            <a:r>
              <a:rPr lang="en-US" dirty="0" smtClean="0"/>
              <a:t>Precipitation</a:t>
            </a:r>
          </a:p>
          <a:p>
            <a:endParaRPr lang="en-US" dirty="0"/>
          </a:p>
          <a:p>
            <a:r>
              <a:rPr lang="en-US" dirty="0" smtClean="0"/>
              <a:t>Oceans:</a:t>
            </a:r>
          </a:p>
          <a:p>
            <a:r>
              <a:rPr lang="en-US" dirty="0" smtClean="0"/>
              <a:t>Temperature</a:t>
            </a:r>
          </a:p>
          <a:p>
            <a:r>
              <a:rPr lang="en-US" dirty="0" smtClean="0"/>
              <a:t>pH – acidity level</a:t>
            </a:r>
          </a:p>
          <a:p>
            <a:endParaRPr lang="en-US" dirty="0"/>
          </a:p>
          <a:p>
            <a:r>
              <a:rPr lang="en-US" dirty="0" smtClean="0"/>
              <a:t>Arctic Ice: </a:t>
            </a:r>
            <a:endParaRPr lang="en-US" dirty="0"/>
          </a:p>
          <a:p>
            <a:r>
              <a:rPr lang="en-US" dirty="0" smtClean="0"/>
              <a:t>Ice coverage</a:t>
            </a:r>
          </a:p>
          <a:p>
            <a:endParaRPr lang="en-US" dirty="0"/>
          </a:p>
          <a:p>
            <a:r>
              <a:rPr lang="en-US" dirty="0" smtClean="0"/>
              <a:t>Biodiversity:</a:t>
            </a:r>
          </a:p>
          <a:p>
            <a:r>
              <a:rPr lang="en-US" dirty="0" smtClean="0"/>
              <a:t>Species’ range and population</a:t>
            </a:r>
            <a:endParaRPr lang="en-US" dirty="0"/>
          </a:p>
        </p:txBody>
      </p:sp>
    </p:spTree>
    <p:extLst>
      <p:ext uri="{BB962C8B-B14F-4D97-AF65-F5344CB8AC3E}">
        <p14:creationId xmlns:p14="http://schemas.microsoft.com/office/powerpoint/2010/main" val="3872078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40871"/>
            <a:ext cx="7606618" cy="3885292"/>
          </a:xfrm>
        </p:spPr>
        <p:txBody>
          <a:bodyPr>
            <a:normAutofit/>
          </a:bodyPr>
          <a:lstStyle/>
          <a:p>
            <a:r>
              <a:rPr lang="en-US" dirty="0" smtClean="0"/>
              <a:t>Ecosystems</a:t>
            </a:r>
          </a:p>
          <a:p>
            <a:pPr lvl="1"/>
            <a:r>
              <a:rPr lang="en-US" dirty="0" smtClean="0"/>
              <a:t>Extinction of species</a:t>
            </a:r>
          </a:p>
          <a:p>
            <a:pPr lvl="1"/>
            <a:r>
              <a:rPr lang="en-US" dirty="0" smtClean="0"/>
              <a:t>Range changes</a:t>
            </a:r>
          </a:p>
          <a:p>
            <a:pPr lvl="1"/>
            <a:r>
              <a:rPr lang="en-US" dirty="0"/>
              <a:t>Invasive species</a:t>
            </a:r>
          </a:p>
          <a:p>
            <a:pPr lvl="1"/>
            <a:endParaRPr lang="en-US" dirty="0" smtClean="0"/>
          </a:p>
          <a:p>
            <a:r>
              <a:rPr lang="en-US" dirty="0" smtClean="0"/>
              <a:t>Humans</a:t>
            </a:r>
            <a:endParaRPr lang="en-US" dirty="0"/>
          </a:p>
          <a:p>
            <a:pPr lvl="1"/>
            <a:r>
              <a:rPr lang="en-US" dirty="0"/>
              <a:t>Spread of infectious diseases (</a:t>
            </a:r>
            <a:r>
              <a:rPr lang="en-US" dirty="0" err="1"/>
              <a:t>ie</a:t>
            </a:r>
            <a:r>
              <a:rPr lang="en-US" dirty="0"/>
              <a:t>. Malaria, dengue fever)</a:t>
            </a:r>
          </a:p>
          <a:p>
            <a:pPr lvl="1"/>
            <a:r>
              <a:rPr lang="en-US" dirty="0"/>
              <a:t>Water and food </a:t>
            </a:r>
            <a:r>
              <a:rPr lang="en-US" dirty="0" smtClean="0"/>
              <a:t>scarcity</a:t>
            </a:r>
          </a:p>
          <a:p>
            <a:pPr lvl="1"/>
            <a:r>
              <a:rPr lang="en-US" dirty="0" smtClean="0"/>
              <a:t>Loss of ecosystem services (</a:t>
            </a:r>
            <a:r>
              <a:rPr lang="en-US" dirty="0" err="1" smtClean="0"/>
              <a:t>ie</a:t>
            </a:r>
            <a:r>
              <a:rPr lang="en-US" dirty="0" smtClean="0"/>
              <a:t>. Fisheries)</a:t>
            </a:r>
            <a:endParaRPr lang="en-US" dirty="0"/>
          </a:p>
          <a:p>
            <a:endParaRPr lang="en-US" dirty="0"/>
          </a:p>
        </p:txBody>
      </p:sp>
      <p:sp>
        <p:nvSpPr>
          <p:cNvPr id="3" name="Title 2"/>
          <p:cNvSpPr>
            <a:spLocks noGrp="1"/>
          </p:cNvSpPr>
          <p:nvPr>
            <p:ph type="title"/>
          </p:nvPr>
        </p:nvSpPr>
        <p:spPr/>
        <p:txBody>
          <a:bodyPr/>
          <a:lstStyle/>
          <a:p>
            <a:r>
              <a:rPr lang="en-US" dirty="0" smtClean="0"/>
              <a:t>Implications</a:t>
            </a:r>
            <a:endParaRPr lang="en-US" dirty="0"/>
          </a:p>
        </p:txBody>
      </p:sp>
      <p:pic>
        <p:nvPicPr>
          <p:cNvPr id="5" name="Picture 4" descr="climate-change_1509200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7681" y="1918106"/>
            <a:ext cx="4171004" cy="2611411"/>
          </a:xfrm>
          <a:prstGeom prst="rect">
            <a:avLst/>
          </a:prstGeom>
        </p:spPr>
      </p:pic>
    </p:spTree>
    <p:extLst>
      <p:ext uri="{BB962C8B-B14F-4D97-AF65-F5344CB8AC3E}">
        <p14:creationId xmlns:p14="http://schemas.microsoft.com/office/powerpoint/2010/main" val="2352757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48020" y="2838050"/>
            <a:ext cx="3742249" cy="3450696"/>
          </a:xfrm>
        </p:spPr>
        <p:txBody>
          <a:bodyPr/>
          <a:lstStyle/>
          <a:p>
            <a:r>
              <a:rPr lang="en-US" dirty="0" smtClean="0"/>
              <a:t>Reduce Greenhouse Gas Emissions!!</a:t>
            </a:r>
          </a:p>
          <a:p>
            <a:pPr lvl="1"/>
            <a:r>
              <a:rPr lang="en-US" dirty="0" smtClean="0"/>
              <a:t>Personal lifestyle choices</a:t>
            </a:r>
          </a:p>
          <a:p>
            <a:pPr lvl="1"/>
            <a:r>
              <a:rPr lang="en-US" dirty="0" smtClean="0"/>
              <a:t>Energy sources</a:t>
            </a:r>
          </a:p>
          <a:p>
            <a:pPr lvl="1"/>
            <a:r>
              <a:rPr lang="en-US" dirty="0" smtClean="0"/>
              <a:t>Government investment</a:t>
            </a:r>
          </a:p>
          <a:p>
            <a:pPr marL="301943" lvl="1" indent="0">
              <a:buNone/>
            </a:pPr>
            <a:endParaRPr lang="en-US" dirty="0"/>
          </a:p>
          <a:p>
            <a:pPr marL="301943" lvl="1" indent="0">
              <a:buNone/>
            </a:pPr>
            <a:endParaRPr lang="en-US" dirty="0" smtClean="0"/>
          </a:p>
          <a:p>
            <a:pPr marL="301943" lvl="1" indent="0">
              <a:buNone/>
            </a:pPr>
            <a:endParaRPr lang="en-US" dirty="0"/>
          </a:p>
        </p:txBody>
      </p:sp>
      <p:sp>
        <p:nvSpPr>
          <p:cNvPr id="3" name="Title 2"/>
          <p:cNvSpPr>
            <a:spLocks noGrp="1"/>
          </p:cNvSpPr>
          <p:nvPr>
            <p:ph type="title"/>
          </p:nvPr>
        </p:nvSpPr>
        <p:spPr/>
        <p:txBody>
          <a:bodyPr/>
          <a:lstStyle/>
          <a:p>
            <a:r>
              <a:rPr lang="en-US" dirty="0" smtClean="0"/>
              <a:t>Solutions</a:t>
            </a:r>
            <a:endParaRPr lang="en-US" dirty="0"/>
          </a:p>
        </p:txBody>
      </p:sp>
      <p:pic>
        <p:nvPicPr>
          <p:cNvPr id="4" name="Picture 3" descr="renewable-energ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838050"/>
            <a:ext cx="4697242" cy="2951982"/>
          </a:xfrm>
          <a:prstGeom prst="rect">
            <a:avLst/>
          </a:prstGeom>
        </p:spPr>
      </p:pic>
    </p:spTree>
    <p:extLst>
      <p:ext uri="{BB962C8B-B14F-4D97-AF65-F5344CB8AC3E}">
        <p14:creationId xmlns:p14="http://schemas.microsoft.com/office/powerpoint/2010/main" val="4213963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 Policy: </a:t>
            </a:r>
            <a:br>
              <a:rPr lang="en-US" dirty="0" smtClean="0"/>
            </a:br>
            <a:r>
              <a:rPr lang="en-US" dirty="0" smtClean="0"/>
              <a:t>I</a:t>
            </a:r>
            <a:r>
              <a:rPr lang="en-US" dirty="0"/>
              <a:t>-</a:t>
            </a:r>
            <a:r>
              <a:rPr lang="en-US" dirty="0" smtClean="0"/>
              <a:t>732 </a:t>
            </a:r>
            <a:r>
              <a:rPr lang="en-US" dirty="0"/>
              <a:t>WA State Carbon Tax</a:t>
            </a:r>
          </a:p>
        </p:txBody>
      </p:sp>
      <p:pic>
        <p:nvPicPr>
          <p:cNvPr id="6" name="Content Placeholder 5" descr="CarbonWA-tax-swap.png"/>
          <p:cNvPicPr>
            <a:picLocks noGrp="1" noChangeAspect="1"/>
          </p:cNvPicPr>
          <p:nvPr>
            <p:ph sz="quarter" idx="13"/>
          </p:nvPr>
        </p:nvPicPr>
        <p:blipFill>
          <a:blip r:embed="rId3">
            <a:extLst>
              <a:ext uri="{28A0092B-C50C-407E-A947-70E740481C1C}">
                <a14:useLocalDpi xmlns:a14="http://schemas.microsoft.com/office/drawing/2010/main" val="0"/>
              </a:ext>
            </a:extLst>
          </a:blip>
          <a:srcRect l="-12090" r="-12090"/>
          <a:stretch>
            <a:fillRect/>
          </a:stretch>
        </p:blipFill>
        <p:spPr>
          <a:xfrm>
            <a:off x="4498847" y="2500923"/>
            <a:ext cx="4344798" cy="3918634"/>
          </a:xfrm>
        </p:spPr>
      </p:pic>
      <p:sp>
        <p:nvSpPr>
          <p:cNvPr id="9" name="Content Placeholder 8"/>
          <p:cNvSpPr>
            <a:spLocks noGrp="1"/>
          </p:cNvSpPr>
          <p:nvPr>
            <p:ph sz="quarter" idx="14"/>
          </p:nvPr>
        </p:nvSpPr>
        <p:spPr>
          <a:xfrm>
            <a:off x="457199" y="2503344"/>
            <a:ext cx="4388339" cy="3768501"/>
          </a:xfrm>
        </p:spPr>
        <p:txBody>
          <a:bodyPr>
            <a:normAutofit lnSpcReduction="10000"/>
          </a:bodyPr>
          <a:lstStyle/>
          <a:p>
            <a:r>
              <a:rPr lang="en-US" dirty="0" smtClean="0"/>
              <a:t>Taxes fossil fuels in and entering  WA </a:t>
            </a:r>
          </a:p>
          <a:p>
            <a:r>
              <a:rPr lang="en-US" dirty="0" smtClean="0"/>
              <a:t>$25 per metric ton of carbon w/ gradual annual increase</a:t>
            </a:r>
          </a:p>
          <a:p>
            <a:r>
              <a:rPr lang="en-US" dirty="0" smtClean="0"/>
              <a:t>Revenue neutral</a:t>
            </a:r>
          </a:p>
          <a:p>
            <a:pPr lvl="1"/>
            <a:r>
              <a:rPr lang="en-US" dirty="0" smtClean="0"/>
              <a:t>Cuts sales tax, funds a rebate for low income families, cuts B&amp;O tax</a:t>
            </a:r>
          </a:p>
          <a:p>
            <a:r>
              <a:rPr lang="en-US" dirty="0" smtClean="0"/>
              <a:t>Encourages investment in renewable energy </a:t>
            </a:r>
            <a:endParaRPr lang="en-US" dirty="0"/>
          </a:p>
        </p:txBody>
      </p:sp>
    </p:spTree>
    <p:extLst>
      <p:ext uri="{BB962C8B-B14F-4D97-AF65-F5344CB8AC3E}">
        <p14:creationId xmlns:p14="http://schemas.microsoft.com/office/powerpoint/2010/main" val="1397320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Public Opinion: Against</a:t>
            </a:r>
            <a:endParaRPr lang="en-US" dirty="0"/>
          </a:p>
        </p:txBody>
      </p:sp>
      <p:sp>
        <p:nvSpPr>
          <p:cNvPr id="7" name="Content Placeholder 6"/>
          <p:cNvSpPr>
            <a:spLocks noGrp="1"/>
          </p:cNvSpPr>
          <p:nvPr>
            <p:ph sz="quarter" idx="4"/>
          </p:nvPr>
        </p:nvSpPr>
        <p:spPr>
          <a:xfrm>
            <a:off x="3364828" y="2686724"/>
            <a:ext cx="5517356" cy="3858661"/>
          </a:xfrm>
        </p:spPr>
        <p:txBody>
          <a:bodyPr>
            <a:normAutofit/>
          </a:bodyPr>
          <a:lstStyle/>
          <a:p>
            <a:r>
              <a:rPr lang="en-US" dirty="0" smtClean="0">
                <a:solidFill>
                  <a:srgbClr val="FF0000"/>
                </a:solidFill>
              </a:rPr>
              <a:t>It would make gas and electricity prices go up”</a:t>
            </a:r>
          </a:p>
          <a:p>
            <a:endParaRPr lang="en-US" dirty="0" smtClean="0">
              <a:solidFill>
                <a:srgbClr val="FF0000"/>
              </a:solidFill>
            </a:endParaRPr>
          </a:p>
          <a:p>
            <a:r>
              <a:rPr lang="en-US" dirty="0" smtClean="0">
                <a:solidFill>
                  <a:srgbClr val="FF0000"/>
                </a:solidFill>
              </a:rPr>
              <a:t>“It would hurt the economy”</a:t>
            </a:r>
          </a:p>
          <a:p>
            <a:endParaRPr lang="en-US" dirty="0">
              <a:solidFill>
                <a:srgbClr val="FF0000"/>
              </a:solidFill>
            </a:endParaRPr>
          </a:p>
          <a:p>
            <a:r>
              <a:rPr lang="en-US" dirty="0" smtClean="0">
                <a:solidFill>
                  <a:srgbClr val="FF0000"/>
                </a:solidFill>
              </a:rPr>
              <a:t>“It hurts communities of color”</a:t>
            </a:r>
          </a:p>
          <a:p>
            <a:endParaRPr lang="en-US" dirty="0">
              <a:solidFill>
                <a:srgbClr val="FF0000"/>
              </a:solidFill>
            </a:endParaRPr>
          </a:p>
          <a:p>
            <a:r>
              <a:rPr lang="en-US" dirty="0" smtClean="0">
                <a:solidFill>
                  <a:srgbClr val="FF0000"/>
                </a:solidFill>
              </a:rPr>
              <a:t>“The revenue should be invested directly into renewable energy”</a:t>
            </a:r>
          </a:p>
          <a:p>
            <a:endParaRPr lang="en-US" dirty="0">
              <a:solidFill>
                <a:srgbClr val="FF0000"/>
              </a:solidFill>
            </a:endParaRPr>
          </a:p>
          <a:p>
            <a:r>
              <a:rPr lang="en-US" dirty="0" smtClean="0">
                <a:solidFill>
                  <a:srgbClr val="FF0000"/>
                </a:solidFill>
              </a:rPr>
              <a:t>“It is not politically feasible (so why bother)”</a:t>
            </a:r>
          </a:p>
          <a:p>
            <a:endParaRPr lang="en-US" dirty="0">
              <a:solidFill>
                <a:srgbClr val="FF0000"/>
              </a:solidFill>
            </a:endParaRPr>
          </a:p>
          <a:p>
            <a:endParaRPr lang="en-US" dirty="0" smtClean="0">
              <a:solidFill>
                <a:srgbClr val="FF0000"/>
              </a:solidFill>
            </a:endParaRPr>
          </a:p>
          <a:p>
            <a:pPr lvl="1"/>
            <a:endParaRPr lang="en-US" dirty="0" smtClean="0">
              <a:solidFill>
                <a:schemeClr val="accent1"/>
              </a:solidFill>
            </a:endParaRPr>
          </a:p>
          <a:p>
            <a:endParaRPr lang="en-US" dirty="0"/>
          </a:p>
        </p:txBody>
      </p:sp>
      <p:sp>
        <p:nvSpPr>
          <p:cNvPr id="10" name="TextBox 9"/>
          <p:cNvSpPr txBox="1"/>
          <p:nvPr/>
        </p:nvSpPr>
        <p:spPr>
          <a:xfrm>
            <a:off x="457200" y="2686724"/>
            <a:ext cx="2907627" cy="2031325"/>
          </a:xfrm>
          <a:prstGeom prst="rect">
            <a:avLst/>
          </a:prstGeom>
          <a:noFill/>
        </p:spPr>
        <p:txBody>
          <a:bodyPr wrap="square" rtlCol="0">
            <a:spAutoFit/>
          </a:bodyPr>
          <a:lstStyle/>
          <a:p>
            <a:r>
              <a:rPr lang="en-US" dirty="0" smtClean="0"/>
              <a:t>The Opposition:</a:t>
            </a:r>
          </a:p>
          <a:p>
            <a:endParaRPr lang="en-US" dirty="0"/>
          </a:p>
          <a:p>
            <a:pPr marL="285750" indent="-285750">
              <a:buFont typeface="Arial"/>
              <a:buChar char="•"/>
            </a:pPr>
            <a:r>
              <a:rPr lang="en-US" dirty="0" smtClean="0"/>
              <a:t>Consumers</a:t>
            </a:r>
          </a:p>
          <a:p>
            <a:pPr marL="285750" indent="-285750">
              <a:buFont typeface="Arial"/>
              <a:buChar char="•"/>
            </a:pPr>
            <a:endParaRPr lang="en-US" dirty="0"/>
          </a:p>
          <a:p>
            <a:pPr marL="285750" indent="-285750">
              <a:buFont typeface="Arial"/>
              <a:buChar char="•"/>
            </a:pPr>
            <a:r>
              <a:rPr lang="en-US" dirty="0" smtClean="0"/>
              <a:t>Republicans in general</a:t>
            </a:r>
          </a:p>
          <a:p>
            <a:pPr marL="285750" indent="-285750">
              <a:buFont typeface="Arial"/>
              <a:buChar char="•"/>
            </a:pPr>
            <a:endParaRPr lang="en-US" dirty="0"/>
          </a:p>
          <a:p>
            <a:pPr marL="285750" indent="-285750">
              <a:buFont typeface="Arial"/>
              <a:buChar char="•"/>
            </a:pPr>
            <a:r>
              <a:rPr lang="en-US" dirty="0" smtClean="0"/>
              <a:t>Some environmentalists</a:t>
            </a:r>
          </a:p>
        </p:txBody>
      </p:sp>
    </p:spTree>
    <p:extLst>
      <p:ext uri="{BB962C8B-B14F-4D97-AF65-F5344CB8AC3E}">
        <p14:creationId xmlns:p14="http://schemas.microsoft.com/office/powerpoint/2010/main" val="340916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474138" y="2322707"/>
            <a:ext cx="6669862" cy="4528028"/>
          </a:xfrm>
        </p:spPr>
        <p:txBody>
          <a:bodyPr>
            <a:normAutofit fontScale="92500" lnSpcReduction="20000"/>
          </a:bodyPr>
          <a:lstStyle/>
          <a:p>
            <a:r>
              <a:rPr lang="en-US" dirty="0" smtClean="0"/>
              <a:t>“It will encourage investment in energy efficiency and renewable energy”</a:t>
            </a:r>
          </a:p>
          <a:p>
            <a:endParaRPr lang="en-US" dirty="0" smtClean="0"/>
          </a:p>
          <a:p>
            <a:r>
              <a:rPr lang="en-US" dirty="0" smtClean="0"/>
              <a:t>“It will put money back into the pockets of families, consumers, and businesses”</a:t>
            </a:r>
          </a:p>
          <a:p>
            <a:endParaRPr lang="en-US" dirty="0" smtClean="0"/>
          </a:p>
          <a:p>
            <a:r>
              <a:rPr lang="en-US" dirty="0" smtClean="0"/>
              <a:t>“It fixes our disproportionate tax system”</a:t>
            </a:r>
          </a:p>
          <a:p>
            <a:endParaRPr lang="en-US" dirty="0" smtClean="0"/>
          </a:p>
          <a:p>
            <a:r>
              <a:rPr lang="en-US" dirty="0" smtClean="0"/>
              <a:t>“It will reduce carbon emissions”</a:t>
            </a:r>
          </a:p>
          <a:p>
            <a:endParaRPr lang="en-US" dirty="0" smtClean="0"/>
          </a:p>
          <a:p>
            <a:r>
              <a:rPr lang="en-US" dirty="0" smtClean="0"/>
              <a:t>“There is already a successful example: British Columbia’s carbon tax!”</a:t>
            </a:r>
          </a:p>
          <a:p>
            <a:endParaRPr lang="en-US" dirty="0" smtClean="0"/>
          </a:p>
          <a:p>
            <a:r>
              <a:rPr lang="en-US" dirty="0" smtClean="0"/>
              <a:t>“It will send a message and raise awareness”</a:t>
            </a:r>
            <a:endParaRPr lang="en-US" dirty="0"/>
          </a:p>
        </p:txBody>
      </p:sp>
      <p:sp>
        <p:nvSpPr>
          <p:cNvPr id="7" name="Title 6"/>
          <p:cNvSpPr>
            <a:spLocks noGrp="1"/>
          </p:cNvSpPr>
          <p:nvPr>
            <p:ph type="title"/>
          </p:nvPr>
        </p:nvSpPr>
        <p:spPr/>
        <p:txBody>
          <a:bodyPr/>
          <a:lstStyle/>
          <a:p>
            <a:r>
              <a:rPr lang="en-US" dirty="0" smtClean="0"/>
              <a:t>Public Opinion: Supporting</a:t>
            </a:r>
            <a:endParaRPr lang="en-US" dirty="0"/>
          </a:p>
        </p:txBody>
      </p:sp>
      <p:sp>
        <p:nvSpPr>
          <p:cNvPr id="9" name="TextBox 8"/>
          <p:cNvSpPr txBox="1"/>
          <p:nvPr/>
        </p:nvSpPr>
        <p:spPr>
          <a:xfrm>
            <a:off x="274882" y="2510512"/>
            <a:ext cx="2512646" cy="3970318"/>
          </a:xfrm>
          <a:prstGeom prst="rect">
            <a:avLst/>
          </a:prstGeom>
          <a:noFill/>
        </p:spPr>
        <p:txBody>
          <a:bodyPr wrap="square" rtlCol="0">
            <a:spAutoFit/>
          </a:bodyPr>
          <a:lstStyle/>
          <a:p>
            <a:r>
              <a:rPr lang="en-US" dirty="0" smtClean="0"/>
              <a:t>The Supporters:</a:t>
            </a:r>
          </a:p>
          <a:p>
            <a:endParaRPr lang="en-US" dirty="0" smtClean="0"/>
          </a:p>
          <a:p>
            <a:pPr marL="285750" indent="-285750">
              <a:buFont typeface="Arial"/>
              <a:buChar char="•"/>
            </a:pPr>
            <a:r>
              <a:rPr lang="en-US" dirty="0" smtClean="0"/>
              <a:t>Environmentalists</a:t>
            </a:r>
          </a:p>
          <a:p>
            <a:pPr marL="285750" indent="-285750">
              <a:buFont typeface="Arial"/>
              <a:buChar char="•"/>
            </a:pPr>
            <a:endParaRPr lang="en-US" dirty="0"/>
          </a:p>
          <a:p>
            <a:pPr marL="285750" indent="-285750">
              <a:buFont typeface="Arial"/>
              <a:buChar char="•"/>
            </a:pPr>
            <a:r>
              <a:rPr lang="en-US" dirty="0" smtClean="0"/>
              <a:t>Economists</a:t>
            </a:r>
          </a:p>
          <a:p>
            <a:pPr marL="285750" indent="-285750">
              <a:buFont typeface="Arial"/>
              <a:buChar char="•"/>
            </a:pPr>
            <a:endParaRPr lang="en-US" dirty="0"/>
          </a:p>
          <a:p>
            <a:pPr marL="285750" indent="-285750">
              <a:buFont typeface="Arial"/>
              <a:buChar char="•"/>
            </a:pPr>
            <a:r>
              <a:rPr lang="en-US" dirty="0" smtClean="0"/>
              <a:t>Young Voters</a:t>
            </a:r>
          </a:p>
          <a:p>
            <a:pPr marL="285750" indent="-285750">
              <a:buFont typeface="Arial"/>
              <a:buChar char="•"/>
            </a:pPr>
            <a:endParaRPr lang="en-US" dirty="0"/>
          </a:p>
          <a:p>
            <a:pPr marL="285750" indent="-285750">
              <a:buFont typeface="Arial"/>
              <a:buChar char="•"/>
            </a:pPr>
            <a:r>
              <a:rPr lang="en-US" dirty="0" smtClean="0"/>
              <a:t>Democrats </a:t>
            </a:r>
            <a:endParaRPr lang="en-US" dirty="0"/>
          </a:p>
          <a:p>
            <a:pPr marL="285750" indent="-285750">
              <a:buFont typeface="Arial"/>
              <a:buChar char="•"/>
            </a:pPr>
            <a:endParaRPr lang="en-US" dirty="0" smtClean="0"/>
          </a:p>
          <a:p>
            <a:pPr marL="285750" indent="-285750">
              <a:buFont typeface="Arial"/>
              <a:buChar char="•"/>
            </a:pPr>
            <a:r>
              <a:rPr lang="en-US" dirty="0" smtClean="0"/>
              <a:t>Republicans</a:t>
            </a:r>
          </a:p>
          <a:p>
            <a:endParaRPr lang="en-US" dirty="0" smtClean="0"/>
          </a:p>
          <a:p>
            <a:endParaRPr lang="en-US" dirty="0"/>
          </a:p>
          <a:p>
            <a:endParaRPr lang="en-US" dirty="0"/>
          </a:p>
        </p:txBody>
      </p:sp>
    </p:spTree>
    <p:extLst>
      <p:ext uri="{BB962C8B-B14F-4D97-AF65-F5344CB8AC3E}">
        <p14:creationId xmlns:p14="http://schemas.microsoft.com/office/powerpoint/2010/main" val="2425263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72067" y="2914975"/>
            <a:ext cx="7408333" cy="3497969"/>
          </a:xfrm>
        </p:spPr>
        <p:txBody>
          <a:bodyPr>
            <a:normAutofit fontScale="92500" lnSpcReduction="20000"/>
          </a:bodyPr>
          <a:lstStyle/>
          <a:p>
            <a:r>
              <a:rPr lang="en-US" dirty="0" smtClean="0"/>
              <a:t>Public opinion tends to favor the policy</a:t>
            </a:r>
          </a:p>
          <a:p>
            <a:endParaRPr lang="en-US" dirty="0" smtClean="0"/>
          </a:p>
          <a:p>
            <a:r>
              <a:rPr lang="en-US" dirty="0" smtClean="0"/>
              <a:t>Government action needed</a:t>
            </a:r>
          </a:p>
          <a:p>
            <a:endParaRPr lang="en-US" dirty="0"/>
          </a:p>
          <a:p>
            <a:r>
              <a:rPr lang="en-US" dirty="0" smtClean="0"/>
              <a:t>Would reduce carbon emissions</a:t>
            </a:r>
          </a:p>
          <a:p>
            <a:endParaRPr lang="en-US" dirty="0" smtClean="0"/>
          </a:p>
          <a:p>
            <a:r>
              <a:rPr lang="en-US" dirty="0" smtClean="0"/>
              <a:t>Would encourage investment in renewable energy</a:t>
            </a:r>
          </a:p>
          <a:p>
            <a:endParaRPr lang="en-US" dirty="0"/>
          </a:p>
          <a:p>
            <a:r>
              <a:rPr lang="en-US" dirty="0" smtClean="0"/>
              <a:t>Reduce sales tax, business tax (B&amp;O), and fund a rebate for low income families</a:t>
            </a:r>
          </a:p>
          <a:p>
            <a:endParaRPr lang="en-US" dirty="0"/>
          </a:p>
        </p:txBody>
      </p:sp>
      <p:sp>
        <p:nvSpPr>
          <p:cNvPr id="7" name="Title 6"/>
          <p:cNvSpPr>
            <a:spLocks noGrp="1"/>
          </p:cNvSpPr>
          <p:nvPr>
            <p:ph type="title"/>
          </p:nvPr>
        </p:nvSpPr>
        <p:spPr>
          <a:xfrm>
            <a:off x="457200" y="47596"/>
            <a:ext cx="8229600" cy="1252728"/>
          </a:xfrm>
        </p:spPr>
        <p:txBody>
          <a:bodyPr/>
          <a:lstStyle/>
          <a:p>
            <a:r>
              <a:rPr lang="en-US" dirty="0" smtClean="0"/>
              <a:t>Conclusions</a:t>
            </a:r>
            <a:endParaRPr lang="en-US" dirty="0"/>
          </a:p>
        </p:txBody>
      </p:sp>
      <p:pic>
        <p:nvPicPr>
          <p:cNvPr id="9" name="Picture 8" descr="AAEAAQAAAAAAAAKIAAAAJDRhN2E3NzhhLTcyMzItNGVjZi05NmMxLTNmNGFhNTEwMTE3Z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346" y="1300324"/>
            <a:ext cx="3971218" cy="1333985"/>
          </a:xfrm>
          <a:prstGeom prst="rect">
            <a:avLst/>
          </a:prstGeom>
        </p:spPr>
      </p:pic>
    </p:spTree>
    <p:extLst>
      <p:ext uri="{BB962C8B-B14F-4D97-AF65-F5344CB8AC3E}">
        <p14:creationId xmlns:p14="http://schemas.microsoft.com/office/powerpoint/2010/main" val="30290466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11774</TotalTime>
  <Words>2087</Words>
  <Application>Microsoft Macintosh PowerPoint</Application>
  <PresentationFormat>On-screen Show (4:3)</PresentationFormat>
  <Paragraphs>158</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Waveform</vt:lpstr>
      <vt:lpstr>Combatting Climate Change Through Policy</vt:lpstr>
      <vt:lpstr>The Age of the Anthropocene</vt:lpstr>
      <vt:lpstr>The Science of Climate Change</vt:lpstr>
      <vt:lpstr>Implications</vt:lpstr>
      <vt:lpstr>Solutions</vt:lpstr>
      <vt:lpstr>A Policy:  I-732 WA State Carbon Tax</vt:lpstr>
      <vt:lpstr>Public Opinion: Against</vt:lpstr>
      <vt:lpstr>Public Opinion: Supporting</vt:lpstr>
      <vt:lpstr>Conclusions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Mishu Pham-Whipple</dc:creator>
  <cp:lastModifiedBy>Mishu Pham-Whipple</cp:lastModifiedBy>
  <cp:revision>37</cp:revision>
  <dcterms:created xsi:type="dcterms:W3CDTF">2016-03-04T00:56:55Z</dcterms:created>
  <dcterms:modified xsi:type="dcterms:W3CDTF">2016-03-12T05:10:58Z</dcterms:modified>
</cp:coreProperties>
</file>